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40"/>
  </p:handoutMasterIdLst>
  <p:sldIdLst>
    <p:sldId id="256" r:id="rId4"/>
    <p:sldId id="257" r:id="rId6"/>
    <p:sldId id="259" r:id="rId7"/>
    <p:sldId id="262" r:id="rId8"/>
    <p:sldId id="265" r:id="rId9"/>
    <p:sldId id="454" r:id="rId10"/>
    <p:sldId id="266" r:id="rId11"/>
    <p:sldId id="268" r:id="rId12"/>
    <p:sldId id="269" r:id="rId13"/>
    <p:sldId id="260" r:id="rId14"/>
    <p:sldId id="291" r:id="rId15"/>
    <p:sldId id="271" r:id="rId16"/>
    <p:sldId id="402" r:id="rId17"/>
    <p:sldId id="317" r:id="rId18"/>
    <p:sldId id="318" r:id="rId19"/>
    <p:sldId id="320" r:id="rId20"/>
    <p:sldId id="319" r:id="rId21"/>
    <p:sldId id="336" r:id="rId22"/>
    <p:sldId id="379" r:id="rId23"/>
    <p:sldId id="431" r:id="rId24"/>
    <p:sldId id="270" r:id="rId25"/>
    <p:sldId id="272" r:id="rId26"/>
    <p:sldId id="273" r:id="rId27"/>
    <p:sldId id="276" r:id="rId28"/>
    <p:sldId id="274" r:id="rId29"/>
    <p:sldId id="307" r:id="rId30"/>
    <p:sldId id="275" r:id="rId31"/>
    <p:sldId id="283" r:id="rId32"/>
    <p:sldId id="277" r:id="rId33"/>
    <p:sldId id="278" r:id="rId34"/>
    <p:sldId id="282" r:id="rId35"/>
    <p:sldId id="280" r:id="rId36"/>
    <p:sldId id="281" r:id="rId37"/>
    <p:sldId id="284" r:id="rId38"/>
    <p:sldId id="33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11.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5.xml"/><Relationship Id="rId12" Type="http://schemas.openxmlformats.org/officeDocument/2006/relationships/slideLayout" Target="../slideLayouts/slideLayout2.xml"/><Relationship Id="rId11" Type="http://schemas.openxmlformats.org/officeDocument/2006/relationships/image" Target="../media/image20.png"/><Relationship Id="rId10" Type="http://schemas.openxmlformats.org/officeDocument/2006/relationships/slide" Target="slide30.xml"/><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notesSlide" Target="../notesSlides/notesSlide6.xml"/><Relationship Id="rId16" Type="http://schemas.openxmlformats.org/officeDocument/2006/relationships/slideLayout" Target="../slideLayouts/slideLayout2.xml"/><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slide" Target="slide30.xml"/><Relationship Id="rId1" Type="http://schemas.openxmlformats.org/officeDocument/2006/relationships/tags" Target="../tags/tag67.xml"/></Relationships>
</file>

<file path=ppt/slides/_rels/slide15.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image" Target="../media/image30.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0.png"/><Relationship Id="rId10" Type="http://schemas.openxmlformats.org/officeDocument/2006/relationships/slide" Target="slide29.xml"/><Relationship Id="rId1" Type="http://schemas.openxmlformats.org/officeDocument/2006/relationships/tags" Target="../tags/tag71.xml"/></Relationships>
</file>

<file path=ppt/slides/_rels/slide16.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notesSlide" Target="../notesSlides/notesSlide8.xml"/><Relationship Id="rId16" Type="http://schemas.openxmlformats.org/officeDocument/2006/relationships/slideLayout" Target="../slideLayouts/slideLayout2.xml"/><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tags" Target="../tags/tag75.xml"/></Relationships>
</file>

<file path=ppt/slides/_rels/slide17.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notesSlide" Target="../notesSlides/notesSlide9.xml"/><Relationship Id="rId14" Type="http://schemas.openxmlformats.org/officeDocument/2006/relationships/slideLayout" Target="../slideLayouts/slideLayout2.xml"/><Relationship Id="rId13" Type="http://schemas.openxmlformats.org/officeDocument/2006/relationships/image" Target="../media/image40.png"/><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8" Type="http://schemas.openxmlformats.org/officeDocument/2006/relationships/notesSlide" Target="../notesSlides/notesSlide10.xml"/><Relationship Id="rId17" Type="http://schemas.openxmlformats.org/officeDocument/2006/relationships/slideLayout" Target="../slideLayouts/slideLayout2.xml"/><Relationship Id="rId16" Type="http://schemas.openxmlformats.org/officeDocument/2006/relationships/image" Target="../media/image47.png"/><Relationship Id="rId15" Type="http://schemas.openxmlformats.org/officeDocument/2006/relationships/image" Target="../media/image46.png"/><Relationship Id="rId14"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43.png"/><Relationship Id="rId11" Type="http://schemas.openxmlformats.org/officeDocument/2006/relationships/image" Target="../media/image42.png"/><Relationship Id="rId10" Type="http://schemas.openxmlformats.org/officeDocument/2006/relationships/image" Target="../media/image41.png"/><Relationship Id="rId1" Type="http://schemas.openxmlformats.org/officeDocument/2006/relationships/tags" Target="../tags/tag83.xml"/></Relationships>
</file>

<file path=ppt/slides/_rels/slide19.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4" Type="http://schemas.openxmlformats.org/officeDocument/2006/relationships/notesSlide" Target="../notesSlides/notesSlide11.xml"/><Relationship Id="rId13" Type="http://schemas.openxmlformats.org/officeDocument/2006/relationships/slideLayout" Target="../slideLayouts/slideLayout2.xml"/><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tags" Target="../tags/tag87.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3" Type="http://schemas.openxmlformats.org/officeDocument/2006/relationships/notesSlide" Target="../notesSlides/notesSlide13.xml"/><Relationship Id="rId12" Type="http://schemas.openxmlformats.org/officeDocument/2006/relationships/slideLayout" Target="../slideLayouts/slideLayout2.xml"/><Relationship Id="rId11" Type="http://schemas.openxmlformats.org/officeDocument/2006/relationships/image" Target="../media/image20.png"/><Relationship Id="rId10" Type="http://schemas.openxmlformats.org/officeDocument/2006/relationships/slide" Target="slide31.xml"/><Relationship Id="rId1" Type="http://schemas.openxmlformats.org/officeDocument/2006/relationships/tags" Target="../tags/tag95.xml"/></Relationships>
</file>

<file path=ppt/slides/_rels/slide22.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4.xml"/><Relationship Id="rId11" Type="http://schemas.openxmlformats.org/officeDocument/2006/relationships/slideLayout" Target="../slideLayouts/slideLayout1.xml"/><Relationship Id="rId10" Type="http://schemas.openxmlformats.org/officeDocument/2006/relationships/tags" Target="../tags/tag10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6.jpe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29.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30.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1.png"/><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62.png"/><Relationship Id="rId6" Type="http://schemas.openxmlformats.org/officeDocument/2006/relationships/slide" Target="slide21.xml"/><Relationship Id="rId5" Type="http://schemas.openxmlformats.org/officeDocument/2006/relationships/image" Target="../media/image8.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0" Type="http://schemas.openxmlformats.org/officeDocument/2006/relationships/notesSlide" Target="../notesSlides/notesSlide18.xml"/><Relationship Id="rId1" Type="http://schemas.openxmlformats.org/officeDocument/2006/relationships/tags" Target="../tags/tag135.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8.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8.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8.png"/><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11.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09090"/>
            <a:ext cx="6198870" cy="5170805"/>
          </a:xfrm>
          <a:prstGeom prst="rect">
            <a:avLst/>
          </a:prstGeom>
        </p:spPr>
        <p:txBody>
          <a:bodyPr vert="horz" wrap="square" lIns="0" tIns="0" rIns="0" bIns="0">
            <a:spAutoFit/>
          </a:bodyPr>
          <a:lstStyle/>
          <a:p>
            <a:pPr>
              <a:lnSpc>
                <a:spcPct val="150000"/>
              </a:lnSpc>
            </a:pPr>
            <a:r>
              <a:rPr lang="en-US" altLang="zh-CN" sz="1400" dirty="0">
                <a:cs typeface="+mn-ea"/>
                <a:sym typeface="+mn-lt"/>
              </a:rPr>
              <a:t>common_line: </a:t>
            </a:r>
            <a:r>
              <a:rPr lang="zh-CN" altLang="en-US" sz="1400" dirty="0">
                <a:cs typeface="+mn-ea"/>
                <a:sym typeface="+mn-lt"/>
              </a:rPr>
              <a:t>分割线</a:t>
            </a:r>
            <a:endParaRPr lang="zh-CN" altLang="en-US" sz="1400" dirty="0">
              <a:cs typeface="+mn-ea"/>
              <a:sym typeface="+mn-lt"/>
            </a:endParaRPr>
          </a:p>
          <a:p>
            <a:pPr>
              <a:lnSpc>
                <a:spcPct val="150000"/>
              </a:lnSpc>
            </a:pPr>
            <a:r>
              <a:rPr lang="zh-CN" altLang="en-US" sz="1400" dirty="0">
                <a:cs typeface="+mn-ea"/>
                <a:sym typeface="+mn-lt"/>
              </a:rPr>
              <a:t>custom_bottom_dialog：底部弹窗组件</a:t>
            </a:r>
            <a:endParaRPr lang="zh-CN" altLang="en-US" sz="1400" dirty="0">
              <a:cs typeface="+mn-ea"/>
              <a:sym typeface="+mn-lt"/>
            </a:endParaRPr>
          </a:p>
          <a:p>
            <a:pPr>
              <a:lnSpc>
                <a:spcPct val="150000"/>
              </a:lnSpc>
            </a:pPr>
            <a:r>
              <a:rPr lang="zh-CN" altLang="en-US" sz="1400" dirty="0">
                <a:cs typeface="+mn-ea"/>
                <a:sym typeface="+mn-lt"/>
              </a:rPr>
              <a:t>custom_network_image：带缓存功能的图片加载组件</a:t>
            </a:r>
            <a:endParaRPr lang="zh-CN" altLang="en-US" sz="1400" dirty="0">
              <a:cs typeface="+mn-ea"/>
              <a:sym typeface="+mn-lt"/>
            </a:endParaRPr>
          </a:p>
          <a:p>
            <a:pPr>
              <a:lnSpc>
                <a:spcPct val="150000"/>
              </a:lnSpc>
            </a:pPr>
            <a:r>
              <a:rPr lang="zh-CN" altLang="en-US" sz="1400" dirty="0">
                <a:cs typeface="+mn-ea"/>
                <a:sym typeface="+mn-lt"/>
              </a:rPr>
              <a:t>empty_data_widget：空数据视图</a:t>
            </a:r>
            <a:endParaRPr lang="zh-CN" altLang="en-US" sz="1400" dirty="0">
              <a:cs typeface="+mn-ea"/>
              <a:sym typeface="+mn-lt"/>
            </a:endParaRPr>
          </a:p>
          <a:p>
            <a:pPr>
              <a:lnSpc>
                <a:spcPct val="150000"/>
              </a:lnSpc>
            </a:pPr>
            <a:r>
              <a:rPr lang="zh-CN" altLang="en-US" sz="1400" dirty="0">
                <a:cs typeface="+mn-ea"/>
                <a:sym typeface="+mn-lt"/>
              </a:rPr>
              <a:t>operate_gesture_widget：自定义直线</a:t>
            </a:r>
            <a:endParaRPr lang="zh-CN" altLang="en-US" sz="1400" dirty="0">
              <a:cs typeface="+mn-ea"/>
              <a:sym typeface="+mn-lt"/>
            </a:endParaRPr>
          </a:p>
          <a:p>
            <a:pPr>
              <a:lnSpc>
                <a:spcPct val="150000"/>
              </a:lnSpc>
            </a:pPr>
            <a:r>
              <a:rPr lang="zh-CN" altLang="en-US" sz="1400" dirty="0">
                <a:cs typeface="+mn-ea"/>
                <a:sym typeface="+mn-lt"/>
              </a:rPr>
              <a:t>switch_type_widget</a:t>
            </a:r>
            <a:r>
              <a:rPr lang="en-US" altLang="zh-CN" sz="1400" dirty="0">
                <a:cs typeface="+mn-ea"/>
                <a:sym typeface="+mn-lt"/>
              </a:rPr>
              <a:t>:  </a:t>
            </a:r>
            <a:r>
              <a:rPr lang="zh-CN" altLang="en-US" sz="1400" dirty="0">
                <a:cs typeface="+mn-ea"/>
                <a:sym typeface="+mn-lt"/>
              </a:rPr>
              <a:t>自定义二选一选项视图</a:t>
            </a:r>
            <a:endParaRPr lang="zh-CN" altLang="en-US" sz="1400" dirty="0">
              <a:cs typeface="+mn-ea"/>
              <a:sym typeface="+mn-lt"/>
            </a:endParaRPr>
          </a:p>
          <a:p>
            <a:pPr>
              <a:lnSpc>
                <a:spcPct val="150000"/>
              </a:lnSpc>
            </a:pPr>
            <a:r>
              <a:rPr sz="1400" dirty="0">
                <a:cs typeface="+mn-ea"/>
                <a:sym typeface="+mn-lt"/>
              </a:rPr>
              <a:t>custom_progress</a:t>
            </a:r>
            <a:r>
              <a:rPr lang="zh-CN" altLang="en-US" sz="1400" dirty="0">
                <a:cs typeface="+mn-ea"/>
                <a:sym typeface="+mn-lt"/>
              </a:rPr>
              <a:t>：进度条</a:t>
            </a:r>
            <a:endParaRPr lang="zh-CN" altLang="en-US" sz="1400" dirty="0">
              <a:cs typeface="+mn-ea"/>
              <a:sym typeface="+mn-lt"/>
            </a:endParaRPr>
          </a:p>
          <a:p>
            <a:pPr>
              <a:lnSpc>
                <a:spcPct val="150000"/>
              </a:lnSpc>
            </a:pPr>
            <a:r>
              <a:rPr lang="zh-CN" altLang="en-US" sz="1400" dirty="0">
                <a:cs typeface="+mn-ea"/>
                <a:sym typeface="+mn-lt"/>
              </a:rPr>
              <a:t>image_text_checkbox：图文选择框</a:t>
            </a:r>
            <a:endParaRPr lang="zh-CN" altLang="en-US" sz="1400" dirty="0">
              <a:cs typeface="+mn-ea"/>
              <a:sym typeface="+mn-lt"/>
            </a:endParaRPr>
          </a:p>
          <a:p>
            <a:pPr>
              <a:lnSpc>
                <a:spcPct val="150000"/>
              </a:lnSpc>
            </a:pPr>
            <a:r>
              <a:rPr lang="zh-CN" altLang="en-US" sz="1400" dirty="0">
                <a:cs typeface="+mn-ea"/>
                <a:sym typeface="+mn-lt"/>
              </a:rPr>
              <a:t>dialog</a:t>
            </a:r>
            <a:r>
              <a:rPr lang="en-US" altLang="zh-CN" sz="1400" dirty="0">
                <a:cs typeface="+mn-ea"/>
                <a:sym typeface="+mn-lt"/>
              </a:rPr>
              <a:t>(info&amp;image)</a:t>
            </a:r>
            <a:r>
              <a:rPr lang="zh-CN" altLang="en-US" sz="1400" dirty="0">
                <a:cs typeface="+mn-ea"/>
                <a:sym typeface="+mn-lt"/>
              </a:rPr>
              <a:t>：对话弹窗组件</a:t>
            </a:r>
            <a:endParaRPr lang="zh-CN" altLang="en-US" sz="1400" dirty="0">
              <a:cs typeface="+mn-ea"/>
              <a:sym typeface="+mn-lt"/>
            </a:endParaRPr>
          </a:p>
          <a:p>
            <a:pPr>
              <a:lnSpc>
                <a:spcPct val="150000"/>
              </a:lnSpc>
            </a:pPr>
            <a:r>
              <a:rPr sz="1400" dirty="0">
                <a:cs typeface="+mn-ea"/>
                <a:sym typeface="+mn-lt"/>
              </a:rPr>
              <a:t>appbar</a:t>
            </a:r>
            <a:r>
              <a:rPr lang="zh-CN" altLang="en-US" sz="1400" dirty="0">
                <a:cs typeface="+mn-ea"/>
                <a:sym typeface="+mn-lt"/>
              </a:rPr>
              <a:t>：App导航栏</a:t>
            </a:r>
            <a:endParaRPr lang="zh-CN" altLang="en-US" sz="1400" dirty="0">
              <a:cs typeface="+mn-ea"/>
              <a:sym typeface="+mn-lt"/>
            </a:endParaRPr>
          </a:p>
          <a:p>
            <a:pPr>
              <a:lnSpc>
                <a:spcPct val="150000"/>
              </a:lnSpc>
            </a:pPr>
            <a:r>
              <a:rPr lang="zh-CN" altLang="en-US" sz="1400" dirty="0">
                <a:cs typeface="+mn-ea"/>
                <a:sym typeface="+mn-lt"/>
              </a:rPr>
              <a:t>custom_tab_item：标签栏</a:t>
            </a:r>
            <a:r>
              <a:rPr lang="en-US" altLang="zh-CN" sz="1400" dirty="0">
                <a:cs typeface="+mn-ea"/>
                <a:sym typeface="+mn-lt"/>
              </a:rPr>
              <a:t>item</a:t>
            </a:r>
            <a:endParaRPr lang="en-US" altLang="zh-CN" sz="1400" dirty="0">
              <a:cs typeface="+mn-ea"/>
              <a:sym typeface="+mn-lt"/>
            </a:endParaRPr>
          </a:p>
          <a:p>
            <a:pPr>
              <a:lnSpc>
                <a:spcPct val="150000"/>
              </a:lnSpc>
            </a:pPr>
            <a:r>
              <a:rPr lang="zh-CN" altLang="en-US" sz="1400" dirty="0">
                <a:cs typeface="+mn-ea"/>
                <a:sym typeface="+mn-lt"/>
              </a:rPr>
              <a:t>dots_indicator：加载指示点</a:t>
            </a:r>
            <a:endParaRPr lang="zh-CN" altLang="en-US" sz="1400" dirty="0">
              <a:cs typeface="+mn-ea"/>
              <a:sym typeface="+mn-lt"/>
            </a:endParaRPr>
          </a:p>
          <a:p>
            <a:pPr>
              <a:lnSpc>
                <a:spcPct val="150000"/>
              </a:lnSpc>
            </a:pPr>
            <a:r>
              <a:rPr lang="zh-CN" altLang="en-US" sz="1400" dirty="0">
                <a:cs typeface="+mn-ea"/>
                <a:sym typeface="+mn-lt"/>
              </a:rPr>
              <a:t>loading_view：加载视图</a:t>
            </a:r>
            <a:endParaRPr lang="zh-CN" altLang="en-US" sz="1400" dirty="0">
              <a:cs typeface="+mn-ea"/>
              <a:sym typeface="+mn-lt"/>
            </a:endParaRPr>
          </a:p>
          <a:p>
            <a:pPr>
              <a:lnSpc>
                <a:spcPct val="150000"/>
              </a:lnSpc>
            </a:pPr>
            <a:r>
              <a:rPr sz="1400" dirty="0">
                <a:cs typeface="+mn-ea"/>
                <a:sym typeface="+mn-lt"/>
              </a:rPr>
              <a:t>search_common_widget</a:t>
            </a:r>
            <a:r>
              <a:rPr lang="zh-CN" altLang="en-US" sz="1400" dirty="0">
                <a:cs typeface="+mn-ea"/>
                <a:sym typeface="+mn-lt"/>
              </a:rPr>
              <a:t>：搜索框</a:t>
            </a:r>
            <a:endParaRPr lang="zh-CN" altLang="en-US" sz="1400" dirty="0">
              <a:cs typeface="+mn-ea"/>
              <a:sym typeface="+mn-lt"/>
            </a:endParaRPr>
          </a:p>
          <a:p>
            <a:pPr>
              <a:lnSpc>
                <a:spcPct val="150000"/>
              </a:lnSpc>
            </a:pPr>
            <a:r>
              <a:rPr lang="zh-CN" altLang="en-US" sz="1400">
                <a:sym typeface="+mn-ea"/>
              </a:rPr>
              <a:t>custom_check_box_widget：自定义复选框</a:t>
            </a:r>
            <a:endParaRPr lang="zh-CN" altLang="en-US" sz="1400" dirty="0">
              <a:cs typeface="+mn-ea"/>
              <a:sym typeface="+mn-lt"/>
            </a:endParaRPr>
          </a:p>
          <a:p>
            <a:pPr>
              <a:lnSpc>
                <a:spcPct val="150000"/>
              </a:lnSpc>
            </a:pPr>
            <a:r>
              <a:rPr lang="zh-CN" altLang="en-US" sz="1400">
                <a:sym typeface="+mn-ea"/>
              </a:rPr>
              <a:t>pin_yin_text_edit_controller：自定义输入框控制器</a:t>
            </a:r>
            <a:endParaRPr lang="zh-CN" altLang="en-US" sz="1400" dirty="0">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394398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项目的公共组件</a:t>
            </a:r>
            <a:r>
              <a:rPr lang="en-US" altLang="zh-CN" sz="2400">
                <a:cs typeface="+mn-ea"/>
                <a:sym typeface="+mn-lt"/>
              </a:rPr>
              <a:t>-</a:t>
            </a:r>
            <a:r>
              <a:rPr lang="en-US" altLang="zh-CN" sz="2400"/>
              <a:t>Widget</a:t>
            </a:r>
            <a:r>
              <a:rPr lang="zh-CN" altLang="en-US" sz="2400"/>
              <a:t>类</a:t>
            </a:r>
            <a:endParaRPr lang="zh-CN" altLang="en-US" sz="2400">
              <a:cs typeface="+mn-ea"/>
              <a:sym typeface="+mn-lt"/>
            </a:endParaRPr>
          </a:p>
        </p:txBody>
      </p:sp>
      <p:sp>
        <p:nvSpPr>
          <p:cNvPr id="2" name="文本框 1"/>
          <p:cNvSpPr txBox="1"/>
          <p:nvPr/>
        </p:nvSpPr>
        <p:spPr>
          <a:xfrm>
            <a:off x="6481445" y="3587750"/>
            <a:ext cx="3366135" cy="737235"/>
          </a:xfrm>
          <a:prstGeom prst="rect">
            <a:avLst/>
          </a:prstGeom>
          <a:noFill/>
        </p:spPr>
        <p:txBody>
          <a:bodyPr wrap="none" rtlCol="0" anchor="t">
            <a:spAutoFit/>
          </a:bodyPr>
          <a:p>
            <a:pPr algn="l"/>
            <a:r>
              <a:rPr sz="1400" dirty="0">
                <a:cs typeface="+mn-ea"/>
                <a:sym typeface="+mn-lt"/>
              </a:rPr>
              <a:t>base_stateful_page</a:t>
            </a:r>
            <a:r>
              <a:rPr lang="zh-CN" altLang="en-US" sz="1400" dirty="0">
                <a:cs typeface="+mn-ea"/>
                <a:sym typeface="+mn-lt"/>
              </a:rPr>
              <a:t>：基类视图</a:t>
            </a:r>
            <a:endParaRPr lang="zh-CN" altLang="en-US" sz="1400" dirty="0">
              <a:cs typeface="+mn-ea"/>
              <a:sym typeface="+mn-lt"/>
            </a:endParaRPr>
          </a:p>
          <a:p>
            <a:pPr algn="l"/>
            <a:endParaRPr lang="zh-CN" altLang="en-US" sz="1400" dirty="0">
              <a:cs typeface="+mn-ea"/>
              <a:sym typeface="+mn-lt"/>
            </a:endParaRPr>
          </a:p>
          <a:p>
            <a:pPr algn="l"/>
            <a:r>
              <a:rPr sz="1400" dirty="0">
                <a:cs typeface="+mn-ea"/>
                <a:sym typeface="+mn-lt"/>
              </a:rPr>
              <a:t>base_pullrefresh_page</a:t>
            </a:r>
            <a:r>
              <a:rPr lang="zh-CN" altLang="en-US" sz="1400" dirty="0">
                <a:cs typeface="+mn-ea"/>
                <a:sym typeface="+mn-lt"/>
              </a:rPr>
              <a:t>：基类刷新视图</a:t>
            </a:r>
            <a:endParaRPr lang="zh-CN" altLang="en-US" sz="14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ox(in)">
                                      <p:cBhvr>
                                        <p:cTn id="4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48525" y="154357"/>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198880"/>
          </a:xfrm>
          <a:prstGeom prst="rect">
            <a:avLst/>
          </a:prstGeom>
          <a:noFill/>
        </p:spPr>
        <p:txBody>
          <a:bodyPr wrap="square" rtlCol="0" anchor="t">
            <a:spAutoFit/>
          </a:bodyPr>
          <a:p>
            <a:pPr>
              <a:lnSpc>
                <a:spcPct val="150000"/>
              </a:lnSpc>
            </a:pPr>
            <a:r>
              <a:rPr lang="zh-CN" altLang="en-US" sz="1600" dirty="0">
                <a:solidFill>
                  <a:schemeClr val="tx1">
                    <a:lumMod val="75000"/>
                    <a:lumOff val="25000"/>
                  </a:schemeClr>
                </a:solidFill>
                <a:cs typeface="+mn-ea"/>
                <a:sym typeface="+mn-lt"/>
              </a:rPr>
              <a:t>列表弹窗：String </a:t>
            </a:r>
            <a:r>
              <a:rPr lang="en-US" altLang="zh-CN" sz="1600" dirty="0">
                <a:solidFill>
                  <a:schemeClr val="tx1">
                    <a:lumMod val="75000"/>
                    <a:lumOff val="25000"/>
                  </a:schemeClr>
                </a:solidFill>
                <a:cs typeface="+mn-ea"/>
                <a:sym typeface="+mn-lt"/>
              </a:rPr>
              <a:t>value</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(await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CustomBottomDialog.showCustomBottomListDialog(</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                context, itemList))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t>
            </a:r>
            <a:endParaRPr lang="zh-CN" altLang="en-US" sz="1600"/>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1076325"/>
          </a:xfrm>
          <a:prstGeom prst="rect">
            <a:avLst/>
          </a:prstGeom>
          <a:noFill/>
        </p:spPr>
        <p:txBody>
          <a:bodyPr wrap="square" rtlCol="0" anchor="t">
            <a:spAutoFit/>
          </a:bodyPr>
          <a:p>
            <a:r>
              <a:rPr lang="zh-CN" altLang="en-US" sz="1600"/>
              <a:t> 时间选择弹窗：CustomBottomDialog(cutOffToday: true).showBottomDateDialog(context,</a:t>
            </a:r>
            <a:endParaRPr lang="zh-CN" altLang="en-US" sz="1600"/>
          </a:p>
          <a:p>
            <a:r>
              <a:rPr lang="zh-CN" altLang="en-US" sz="1600"/>
              <a:t>            (value, start, end)</a:t>
            </a:r>
            <a:r>
              <a:rPr lang="en-US" altLang="zh-CN" sz="1600"/>
              <a:t> {});</a:t>
            </a:r>
            <a:endParaRPr lang="en-US" altLang="zh-CN" sz="1600"/>
          </a:p>
          <a:p>
            <a:r>
              <a:rPr lang="zh-CN" altLang="en-US" sz="1600"/>
              <a:t>注：使用到了flutter_datetime_picker。</a:t>
            </a:r>
            <a:endParaRPr lang="zh-CN" altLang="en-US" sz="1600"/>
          </a:p>
        </p:txBody>
      </p:sp>
      <p:pic>
        <p:nvPicPr>
          <p:cNvPr id="10" name="图片 9" descr="WeChat122ff6d613ca65c0bab5a9e6c2320f68"/>
          <p:cNvPicPr>
            <a:picLocks noChangeAspect="1"/>
          </p:cNvPicPr>
          <p:nvPr/>
        </p:nvPicPr>
        <p:blipFill>
          <a:blip r:embed="rId14"/>
          <a:stretch>
            <a:fillRect/>
          </a:stretch>
        </p:blipFill>
        <p:spPr>
          <a:xfrm>
            <a:off x="5837555" y="4805045"/>
            <a:ext cx="3357880" cy="1902460"/>
          </a:xfrm>
          <a:prstGeom prst="rect">
            <a:avLst/>
          </a:prstGeom>
        </p:spPr>
      </p:pic>
      <p:pic>
        <p:nvPicPr>
          <p:cNvPr id="2" name="图片 1" descr="WeChat72db31bf6aafc859c949193bc46f6f41"/>
          <p:cNvPicPr>
            <a:picLocks noChangeAspect="1"/>
          </p:cNvPicPr>
          <p:nvPr/>
        </p:nvPicPr>
        <p:blipFill>
          <a:blip r:embed="rId15"/>
          <a:stretch>
            <a:fillRect/>
          </a:stretch>
        </p:blipFill>
        <p:spPr>
          <a:xfrm>
            <a:off x="9337040" y="4805045"/>
            <a:ext cx="2757805" cy="19030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ppt_x"/>
                                          </p:val>
                                        </p:tav>
                                        <p:tav tm="100000">
                                          <p:val>
                                            <p:strVal val="#ppt_x"/>
                                          </p:val>
                                        </p:tav>
                                      </p:tavLst>
                                    </p:anim>
                                    <p:anim calcmode="lin" valueType="num">
                                      <p:cBhvr additive="base">
                                        <p:cTn id="23"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500" fill="hold">
                                          <p:stCondLst>
                                            <p:cond delay="0"/>
                                          </p:stCondLst>
                                        </p:cTn>
                                        <p:tgtEl>
                                          <p:spTgt spid="3"/>
                                        </p:tgtEl>
                                        <p:attrNameLst>
                                          <p:attrName>style.visibility</p:attrName>
                                        </p:attrNameLst>
                                      </p:cBhvr>
                                      <p:to>
                                        <p:strVal val="visible"/>
                                      </p:to>
                                    </p:set>
                                    <p:animEffect transition="in" filter="box(i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linds(horizontal)">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checkerboard(across)">
                                      <p:cBhvr>
                                        <p:cTn id="62" dur="500"/>
                                        <p:tgtEl>
                                          <p:spTgt spid="10"/>
                                        </p:tgtEl>
                                      </p:cBhvr>
                                    </p:animEffect>
                                  </p:childTnLst>
                                </p:cTn>
                              </p:par>
                              <p:par>
                                <p:cTn id="63" presetID="4" presetClass="entr" presetSubtype="16" fill="hold" nodeType="withEffect">
                                  <p:stCondLst>
                                    <p:cond delay="0"/>
                                  </p:stCondLst>
                                  <p:childTnLst>
                                    <p:set>
                                      <p:cBhvr>
                                        <p:cTn id="64" dur="500" fill="hold">
                                          <p:stCondLst>
                                            <p:cond delay="0"/>
                                          </p:stCondLst>
                                        </p:cTn>
                                        <p:tgtEl>
                                          <p:spTgt spid="2"/>
                                        </p:tgtEl>
                                        <p:attrNameLst>
                                          <p:attrName>style.visibility</p:attrName>
                                        </p:attrNameLst>
                                      </p:cBhvr>
                                      <p:to>
                                        <p:strVal val="visible"/>
                                      </p:to>
                                    </p:set>
                                    <p:animEffect transition="in" filter="box(in)">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4" grpId="0"/>
      <p:bldP spid="6" grpId="0"/>
      <p:bldP spid="7" grpId="0"/>
      <p:bldP spid="9" grpId="0"/>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361305"/>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348230"/>
            <a:ext cx="4225925" cy="1026795"/>
          </a:xfrm>
          <a:prstGeom prst="rect">
            <a:avLst/>
          </a:prstGeom>
        </p:spPr>
      </p:pic>
      <p:sp>
        <p:nvSpPr>
          <p:cNvPr id="5" name="文本框 4"/>
          <p:cNvSpPr txBox="1"/>
          <p:nvPr/>
        </p:nvSpPr>
        <p:spPr>
          <a:xfrm>
            <a:off x="236855" y="3482340"/>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989070"/>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3000375" y="3989070"/>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823585"/>
            <a:ext cx="5572760" cy="923925"/>
          </a:xfrm>
          <a:prstGeom prst="rect">
            <a:avLst/>
          </a:prstGeom>
        </p:spPr>
      </p:pic>
      <p:sp>
        <p:nvSpPr>
          <p:cNvPr id="3" name="文本框 2"/>
          <p:cNvSpPr txBox="1"/>
          <p:nvPr/>
        </p:nvSpPr>
        <p:spPr>
          <a:xfrm>
            <a:off x="236855" y="1957070"/>
            <a:ext cx="3465195" cy="306705"/>
          </a:xfrm>
          <a:prstGeom prst="rect">
            <a:avLst/>
          </a:prstGeom>
          <a:noFill/>
        </p:spPr>
        <p:txBody>
          <a:bodyPr wrap="none" rtlCol="0" anchor="t">
            <a:spAutoFit/>
          </a:bodyPr>
          <a:p>
            <a:pPr algn="l"/>
            <a:r>
              <a:rPr lang="zh-CN" altLang="en-US" sz="1400">
                <a:sym typeface="+mn-ea"/>
              </a:rPr>
              <a:t>基于cached_network_image的二次封装</a:t>
            </a:r>
            <a:endParaRPr lang="zh-CN" altLang="en-US" sz="1400">
              <a:sym typeface="+mn-ea"/>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500" fill="hold">
                                          <p:stCondLst>
                                            <p:cond delay="0"/>
                                          </p:stCondLst>
                                        </p:cTn>
                                        <p:tgtEl>
                                          <p:spTgt spid="6"/>
                                        </p:tgtEl>
                                        <p:attrNameLst>
                                          <p:attrName>style.visibility</p:attrName>
                                        </p:attrNameLst>
                                      </p:cBhvr>
                                      <p:to>
                                        <p:strVal val="visible"/>
                                      </p:to>
                                    </p:set>
                                    <p:animEffect transition="in" filter="diamond(in)">
                                      <p:cBhvr>
                                        <p:cTn id="54" dur="500"/>
                                        <p:tgtEl>
                                          <p:spTgt spid="6"/>
                                        </p:tgtEl>
                                      </p:cBhvr>
                                    </p:animEffect>
                                  </p:childTnLst>
                                </p:cTn>
                              </p:par>
                              <p:par>
                                <p:cTn id="55" presetID="8" presetClass="entr" presetSubtype="16" fill="hold" nodeType="withEffect">
                                  <p:stCondLst>
                                    <p:cond delay="0"/>
                                  </p:stCondLst>
                                  <p:childTnLst>
                                    <p:set>
                                      <p:cBhvr>
                                        <p:cTn id="56" dur="500" fill="hold">
                                          <p:stCondLst>
                                            <p:cond delay="0"/>
                                          </p:stCondLst>
                                        </p:cTn>
                                        <p:tgtEl>
                                          <p:spTgt spid="7"/>
                                        </p:tgtEl>
                                        <p:attrNameLst>
                                          <p:attrName>style.visibility</p:attrName>
                                        </p:attrNameLst>
                                      </p:cBhvr>
                                      <p:to>
                                        <p:strVal val="visible"/>
                                      </p:to>
                                    </p:set>
                                    <p:animEffect transition="in" filter="diamond(i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2"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500" fill="hold">
                                          <p:stCondLst>
                                            <p:cond delay="0"/>
                                          </p:stCondLst>
                                        </p:cTn>
                                        <p:tgtEl>
                                          <p:spTgt spid="12"/>
                                        </p:tgtEl>
                                        <p:attrNameLst>
                                          <p:attrName>style.visibility</p:attrName>
                                        </p:attrNameLst>
                                      </p:cBhvr>
                                      <p:to>
                                        <p:strVal val="visible"/>
                                      </p:to>
                                    </p:set>
                                    <p:animEffect transition="in" filter="box(i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500" fill="hold">
                                          <p:stCondLst>
                                            <p:cond delay="0"/>
                                          </p:stCondLst>
                                        </p:cTn>
                                        <p:tgtEl>
                                          <p:spTgt spid="10"/>
                                        </p:tgtEl>
                                        <p:attrNameLst>
                                          <p:attrName>style.visibility</p:attrName>
                                        </p:attrNameLst>
                                      </p:cBhvr>
                                      <p:to>
                                        <p:strVal val="visible"/>
                                      </p:to>
                                    </p:set>
                                    <p:animEffect transition="in" filter="diamond(in)">
                                      <p:cBhvr>
                                        <p:cTn id="79" dur="500"/>
                                        <p:tgtEl>
                                          <p:spTgt spid="10"/>
                                        </p:tgtEl>
                                      </p:cBhvr>
                                    </p:animEffect>
                                  </p:childTnLst>
                                </p:cTn>
                              </p:par>
                              <p:par>
                                <p:cTn id="80" presetID="8" presetClass="entr" presetSubtype="16" fill="hold" nodeType="withEffect">
                                  <p:stCondLst>
                                    <p:cond delay="0"/>
                                  </p:stCondLst>
                                  <p:childTnLst>
                                    <p:set>
                                      <p:cBhvr>
                                        <p:cTn id="81" dur="500" fill="hold">
                                          <p:stCondLst>
                                            <p:cond delay="0"/>
                                          </p:stCondLst>
                                        </p:cTn>
                                        <p:tgtEl>
                                          <p:spTgt spid="9"/>
                                        </p:tgtEl>
                                        <p:attrNameLst>
                                          <p:attrName>style.visibility</p:attrName>
                                        </p:attrNameLst>
                                      </p:cBhvr>
                                      <p:to>
                                        <p:strVal val="visible"/>
                                      </p:to>
                                    </p:set>
                                    <p:animEffect transition="in" filter="diamond(in)">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box(in)">
                                      <p:cBhvr>
                                        <p:cTn id="29" dur="500"/>
                                        <p:tgtEl>
                                          <p:spTgt spid="3"/>
                                        </p:tgtEl>
                                      </p:cBhvr>
                                    </p:animEffect>
                                  </p:childTnLst>
                                </p:cTn>
                              </p:par>
                              <p:par>
                                <p:cTn id="30" presetID="4" presetClass="entr" presetSubtype="16" fill="hold"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6"/>
                                        </p:tgtEl>
                                        <p:attrNameLst>
                                          <p:attrName>style.visibility</p:attrName>
                                        </p:attrNameLst>
                                      </p:cBhvr>
                                      <p:to>
                                        <p:strVal val="visible"/>
                                      </p:to>
                                    </p:set>
                                    <p:animEffect transition="in" filter="diamond(in)">
                                      <p:cBhvr>
                                        <p:cTn id="43" dur="500"/>
                                        <p:tgtEl>
                                          <p:spTgt spid="6"/>
                                        </p:tgtEl>
                                      </p:cBhvr>
                                    </p:animEffect>
                                  </p:childTnLst>
                                </p:cTn>
                              </p:par>
                              <p:par>
                                <p:cTn id="44" presetID="8" presetClass="entr" presetSubtype="16" fill="hold" nodeType="withEffect">
                                  <p:stCondLst>
                                    <p:cond delay="0"/>
                                  </p:stCondLst>
                                  <p:childTnLst>
                                    <p:set>
                                      <p:cBhvr>
                                        <p:cTn id="45" dur="500" fill="hold">
                                          <p:stCondLst>
                                            <p:cond delay="0"/>
                                          </p:stCondLst>
                                        </p:cTn>
                                        <p:tgtEl>
                                          <p:spTgt spid="7"/>
                                        </p:tgtEl>
                                        <p:attrNameLst>
                                          <p:attrName>style.visibility</p:attrName>
                                        </p:attrNameLst>
                                      </p:cBhvr>
                                      <p:to>
                                        <p:strVal val="visible"/>
                                      </p:to>
                                    </p:set>
                                    <p:animEffect transition="in" filter="diamond(i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Effect transition="in" filter="diamond(in)">
                                      <p:cBhvr>
                                        <p:cTn id="57" dur="500"/>
                                        <p:tgtEl>
                                          <p:spTgt spid="9"/>
                                        </p:tgtEl>
                                      </p:cBhvr>
                                    </p:animEffect>
                                  </p:childTnLst>
                                </p:cTn>
                              </p:par>
                              <p:par>
                                <p:cTn id="58" presetID="8" presetClass="entr" presetSubtype="16" fill="hold" nodeType="withEffect">
                                  <p:stCondLst>
                                    <p:cond delay="0"/>
                                  </p:stCondLst>
                                  <p:childTnLst>
                                    <p:set>
                                      <p:cBhvr>
                                        <p:cTn id="59" dur="500" fill="hold">
                                          <p:stCondLst>
                                            <p:cond delay="0"/>
                                          </p:stCondLst>
                                        </p:cTn>
                                        <p:tgtEl>
                                          <p:spTgt spid="10"/>
                                        </p:tgtEl>
                                        <p:attrNameLst>
                                          <p:attrName>style.visibility</p:attrName>
                                        </p:attrNameLst>
                                      </p:cBhvr>
                                      <p:to>
                                        <p:strVal val="visible"/>
                                      </p:to>
                                    </p:set>
                                    <p:animEffect transition="in" filter="diamond(i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500" fill="hold">
                                          <p:stCondLst>
                                            <p:cond delay="0"/>
                                          </p:stCondLst>
                                        </p:cTn>
                                        <p:tgtEl>
                                          <p:spTgt spid="5"/>
                                        </p:tgtEl>
                                        <p:attrNameLst>
                                          <p:attrName>style.visibility</p:attrName>
                                        </p:attrNameLst>
                                      </p:cBhvr>
                                      <p:to>
                                        <p:strVal val="visible"/>
                                      </p:to>
                                    </p:set>
                                    <p:animEffect transition="in" filter="diamond(in)">
                                      <p:cBhvr>
                                        <p:cTn id="39" dur="500"/>
                                        <p:tgtEl>
                                          <p:spTgt spid="5"/>
                                        </p:tgtEl>
                                      </p:cBhvr>
                                    </p:animEffect>
                                  </p:childTnLst>
                                </p:cTn>
                              </p:par>
                              <p:par>
                                <p:cTn id="40" presetID="8" presetClass="entr" presetSubtype="16" fill="hold" nodeType="withEffect">
                                  <p:stCondLst>
                                    <p:cond delay="0"/>
                                  </p:stCondLst>
                                  <p:childTnLst>
                                    <p:set>
                                      <p:cBhvr>
                                        <p:cTn id="41" dur="500" fill="hold">
                                          <p:stCondLst>
                                            <p:cond delay="0"/>
                                          </p:stCondLst>
                                        </p:cTn>
                                        <p:tgtEl>
                                          <p:spTgt spid="6"/>
                                        </p:tgtEl>
                                        <p:attrNameLst>
                                          <p:attrName>style.visibility</p:attrName>
                                        </p:attrNameLst>
                                      </p:cBhvr>
                                      <p:to>
                                        <p:strVal val="visible"/>
                                      </p:to>
                                    </p:set>
                                    <p:animEffect transition="in" filter="diamond(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
        <p:nvSpPr>
          <p:cNvPr id="3" name="文本框 2"/>
          <p:cNvSpPr txBox="1"/>
          <p:nvPr/>
        </p:nvSpPr>
        <p:spPr>
          <a:xfrm>
            <a:off x="4920615" y="5015865"/>
            <a:ext cx="5924550"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pin_yin_text_edit_controller：自定义输入框控制器</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15" name="文本框 14"/>
          <p:cNvSpPr txBox="1"/>
          <p:nvPr/>
        </p:nvSpPr>
        <p:spPr>
          <a:xfrm>
            <a:off x="5015230" y="5443220"/>
            <a:ext cx="4805680" cy="306705"/>
          </a:xfrm>
          <a:prstGeom prst="rect">
            <a:avLst/>
          </a:prstGeom>
          <a:noFill/>
        </p:spPr>
        <p:txBody>
          <a:bodyPr wrap="square" rtlCol="0" anchor="t">
            <a:spAutoFit/>
          </a:bodyPr>
          <a:p>
            <a:r>
              <a:rPr lang="zh-CN" altLang="en-US" sz="1400"/>
              <a:t>解决iOS用原生</a:t>
            </a:r>
            <a:r>
              <a:rPr lang="zh-CN" altLang="en-US" sz="1400"/>
              <a:t>键盘输入拼音时乱码问题</a:t>
            </a:r>
            <a:endParaRPr lang="zh-CN" altLang="en-US" sz="1400"/>
          </a:p>
        </p:txBody>
      </p:sp>
      <p:pic>
        <p:nvPicPr>
          <p:cNvPr id="4" name="图片 3" descr="WeChat364a737ace757c288bd8b0b06a2375c3"/>
          <p:cNvPicPr>
            <a:picLocks noChangeAspect="1"/>
          </p:cNvPicPr>
          <p:nvPr/>
        </p:nvPicPr>
        <p:blipFill>
          <a:blip r:embed="rId16"/>
          <a:stretch>
            <a:fillRect/>
          </a:stretch>
        </p:blipFill>
        <p:spPr>
          <a:xfrm>
            <a:off x="5126355" y="5839460"/>
            <a:ext cx="3819525" cy="67627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500"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par>
                                <p:cTn id="42" presetID="8" presetClass="entr" presetSubtype="16" fill="hold" nodeType="withEffect">
                                  <p:stCondLst>
                                    <p:cond delay="0"/>
                                  </p:stCondLst>
                                  <p:childTnLst>
                                    <p:set>
                                      <p:cBhvr>
                                        <p:cTn id="43" dur="500" fill="hold">
                                          <p:stCondLst>
                                            <p:cond delay="0"/>
                                          </p:stCondLst>
                                        </p:cTn>
                                        <p:tgtEl>
                                          <p:spTgt spid="8"/>
                                        </p:tgtEl>
                                        <p:attrNameLst>
                                          <p:attrName>style.visibility</p:attrName>
                                        </p:attrNameLst>
                                      </p:cBhvr>
                                      <p:to>
                                        <p:strVal val="visible"/>
                                      </p:to>
                                    </p:set>
                                    <p:animEffect transition="in" filter="diamond(i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500"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nodeType="withEffect">
                                  <p:stCondLst>
                                    <p:cond delay="0"/>
                                  </p:stCondLst>
                                  <p:childTnLst>
                                    <p:set>
                                      <p:cBhvr>
                                        <p:cTn id="57" dur="500" fill="hold">
                                          <p:stCondLst>
                                            <p:cond delay="0"/>
                                          </p:stCondLst>
                                        </p:cTn>
                                        <p:tgtEl>
                                          <p:spTgt spid="11"/>
                                        </p:tgtEl>
                                        <p:attrNameLst>
                                          <p:attrName>style.visibility</p:attrName>
                                        </p:attrNameLst>
                                      </p:cBhvr>
                                      <p:to>
                                        <p:strVal val="visible"/>
                                      </p:to>
                                    </p:set>
                                    <p:animEffect transition="in" filter="box(i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500" fill="hold">
                                          <p:stCondLst>
                                            <p:cond delay="0"/>
                                          </p:stCondLst>
                                        </p:cTn>
                                        <p:tgtEl>
                                          <p:spTgt spid="14"/>
                                        </p:tgtEl>
                                        <p:attrNameLst>
                                          <p:attrName>style.visibility</p:attrName>
                                        </p:attrNameLst>
                                      </p:cBhvr>
                                      <p:to>
                                        <p:strVal val="visible"/>
                                      </p:to>
                                    </p:set>
                                    <p:animEffect transition="in" filter="box(in)">
                                      <p:cBhvr>
                                        <p:cTn id="69" dur="500"/>
                                        <p:tgtEl>
                                          <p:spTgt spid="14"/>
                                        </p:tgtEl>
                                      </p:cBhvr>
                                    </p:animEffect>
                                  </p:childTnLst>
                                </p:cTn>
                              </p:par>
                              <p:par>
                                <p:cTn id="70" presetID="4" presetClass="entr" presetSubtype="16" fill="hold" nodeType="withEffect">
                                  <p:stCondLst>
                                    <p:cond delay="0"/>
                                  </p:stCondLst>
                                  <p:childTnLst>
                                    <p:set>
                                      <p:cBhvr>
                                        <p:cTn id="71" dur="500"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4" presetClass="entr" presetSubtype="16" fill="hold" nodeType="withEffect">
                                  <p:stCondLst>
                                    <p:cond delay="0"/>
                                  </p:stCondLst>
                                  <p:childTnLst>
                                    <p:set>
                                      <p:cBhvr>
                                        <p:cTn id="84" dur="500" fill="hold">
                                          <p:stCondLst>
                                            <p:cond delay="0"/>
                                          </p:stCondLst>
                                        </p:cTn>
                                        <p:tgtEl>
                                          <p:spTgt spid="4"/>
                                        </p:tgtEl>
                                        <p:attrNameLst>
                                          <p:attrName>style.visibility</p:attrName>
                                        </p:attrNameLst>
                                      </p:cBhvr>
                                      <p:to>
                                        <p:strVal val="visible"/>
                                      </p:to>
                                    </p:set>
                                    <p:animEffect transition="in" filter="box(in)">
                                      <p:cBhvr>
                                        <p:cTn id="8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P spid="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379095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search_common_widget</a:t>
            </a:r>
            <a:r>
              <a:rPr lang="zh-CN" altLang="en-US" dirty="0">
                <a:solidFill>
                  <a:schemeClr val="accent1"/>
                </a:solidFill>
                <a:effectLst>
                  <a:outerShdw blurRad="38100" dist="25400" dir="5400000" algn="ctr" rotWithShape="0">
                    <a:srgbClr val="6E747A">
                      <a:alpha val="43000"/>
                    </a:srgbClr>
                  </a:outerShdw>
                </a:effectLst>
                <a:cs typeface="+mn-ea"/>
                <a:sym typeface="+mn-lt"/>
              </a:rPr>
              <a:t>：搜索框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2814955" cy="1814830"/>
          </a:xfrm>
          <a:prstGeom prst="rect">
            <a:avLst/>
          </a:prstGeom>
          <a:noFill/>
        </p:spPr>
        <p:txBody>
          <a:bodyPr wrap="none" rtlCol="0" anchor="t">
            <a:spAutoFit/>
          </a:bodyPr>
          <a:p>
            <a:pPr algn="l"/>
            <a:r>
              <a:rPr lang="zh-CN" sz="1400" dirty="0">
                <a:solidFill>
                  <a:schemeClr val="tx1">
                    <a:lumMod val="75000"/>
                    <a:lumOff val="25000"/>
                  </a:schemeClr>
                </a:solidFill>
                <a:cs typeface="+mn-ea"/>
                <a:sym typeface="+mn-lt"/>
              </a:rPr>
              <a:t>const SearchCommonWidget({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Key? key,</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this.hintText,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this.borderRadius,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this.onFinish,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this.inputFormatters,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this.isAutoSearch,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 : super(key: key);</a:t>
            </a:r>
            <a:endParaRPr lang="zh-CN" sz="1400" dirty="0">
              <a:solidFill>
                <a:schemeClr val="tx1">
                  <a:lumMod val="75000"/>
                  <a:lumOff val="25000"/>
                </a:schemeClr>
              </a:solidFill>
              <a:cs typeface="+mn-ea"/>
              <a:sym typeface="+mn-lt"/>
            </a:endParaRPr>
          </a:p>
        </p:txBody>
      </p:sp>
      <p:sp>
        <p:nvSpPr>
          <p:cNvPr id="3" name="文本框 2"/>
          <p:cNvSpPr txBox="1"/>
          <p:nvPr/>
        </p:nvSpPr>
        <p:spPr>
          <a:xfrm>
            <a:off x="3527425" y="1870075"/>
            <a:ext cx="3683635" cy="1814830"/>
          </a:xfrm>
          <a:prstGeom prst="rect">
            <a:avLst/>
          </a:prstGeom>
          <a:noFill/>
        </p:spPr>
        <p:txBody>
          <a:bodyPr wrap="square" rtlCol="0" anchor="t">
            <a:spAutoFit/>
          </a:bodyPr>
          <a:p>
            <a:r>
              <a:rPr lang="zh-CN" altLang="en-US" sz="1400"/>
              <a:t>调用实例：SearchCommonWidget(</a:t>
            </a:r>
            <a:endParaRPr lang="zh-CN" altLang="en-US" sz="1400"/>
          </a:p>
          <a:p>
            <a:r>
              <a:rPr lang="zh-CN" altLang="en-US" sz="1400"/>
              <a:t>     </a:t>
            </a:r>
            <a:r>
              <a:rPr lang="en-US" altLang="zh-CN" sz="1400"/>
              <a:t>	    </a:t>
            </a:r>
            <a:r>
              <a:rPr lang="zh-CN" altLang="en-US" sz="1400"/>
              <a:t>hintText: 'search'.tr,</a:t>
            </a:r>
            <a:endParaRPr lang="zh-CN" altLang="en-US" sz="1400"/>
          </a:p>
          <a:p>
            <a:r>
              <a:rPr lang="zh-CN" altLang="en-US" sz="1400"/>
              <a:t>     </a:t>
            </a:r>
            <a:r>
              <a:rPr lang="en-US" altLang="zh-CN" sz="1400"/>
              <a:t>               </a:t>
            </a:r>
            <a:r>
              <a:rPr lang="zh-CN" altLang="en-US" sz="1400"/>
              <a:t>borderRadius: 4,</a:t>
            </a:r>
            <a:endParaRPr lang="zh-CN" altLang="en-US" sz="1400"/>
          </a:p>
          <a:p>
            <a:r>
              <a:rPr lang="zh-CN" altLang="en-US" sz="1400"/>
              <a:t>     </a:t>
            </a:r>
            <a:r>
              <a:rPr lang="en-US" altLang="zh-CN" sz="1400"/>
              <a:t>               </a:t>
            </a:r>
            <a:r>
              <a:rPr lang="zh-CN" altLang="en-US" sz="1400"/>
              <a:t>onFinish: (String keyword) {</a:t>
            </a:r>
            <a:endParaRPr lang="zh-CN" altLang="en-US" sz="1400"/>
          </a:p>
          <a:p>
            <a:r>
              <a:rPr lang="zh-CN" altLang="en-US" sz="1400"/>
              <a:t>         </a:t>
            </a:r>
            <a:r>
              <a:rPr lang="en-US" altLang="zh-CN" sz="1400"/>
              <a:t>               xxx</a:t>
            </a:r>
            <a:endParaRPr lang="zh-CN" altLang="en-US" sz="1400"/>
          </a:p>
          <a:p>
            <a:r>
              <a:rPr lang="zh-CN" altLang="en-US" sz="1400"/>
              <a:t>     </a:t>
            </a:r>
            <a:r>
              <a:rPr lang="en-US" altLang="zh-CN" sz="1400"/>
              <a:t>               </a:t>
            </a:r>
            <a:r>
              <a:rPr lang="zh-CN" altLang="en-US" sz="1400"/>
              <a:t>},</a:t>
            </a:r>
            <a:endParaRPr lang="zh-CN" altLang="en-US" sz="1400"/>
          </a:p>
          <a:p>
            <a:r>
              <a:rPr lang="zh-CN" altLang="en-US" sz="1400"/>
              <a:t>     </a:t>
            </a:r>
            <a:r>
              <a:rPr lang="en-US" altLang="zh-CN" sz="1400"/>
              <a:t>               </a:t>
            </a:r>
            <a:r>
              <a:rPr lang="zh-CN" altLang="en-US" sz="1400"/>
              <a:t>isAutoSearch: true,</a:t>
            </a:r>
            <a:endParaRPr lang="zh-CN" altLang="en-US" sz="1400"/>
          </a:p>
          <a:p>
            <a:r>
              <a:rPr lang="en-US" altLang="zh-CN" sz="1400"/>
              <a:t>                </a:t>
            </a:r>
            <a:r>
              <a:rPr lang="zh-CN" altLang="en-US" sz="1400"/>
              <a:t>)</a:t>
            </a:r>
            <a:endParaRPr lang="zh-CN" altLang="en-US" sz="1400"/>
          </a:p>
        </p:txBody>
      </p:sp>
      <p:pic>
        <p:nvPicPr>
          <p:cNvPr id="15" name="图片 14" descr="WeChat58db86e7d9371ca67815d190b5a7c388"/>
          <p:cNvPicPr>
            <a:picLocks noChangeAspect="1"/>
          </p:cNvPicPr>
          <p:nvPr/>
        </p:nvPicPr>
        <p:blipFill>
          <a:blip r:embed="rId10"/>
          <a:stretch>
            <a:fillRect/>
          </a:stretch>
        </p:blipFill>
        <p:spPr>
          <a:xfrm>
            <a:off x="382905" y="3704590"/>
            <a:ext cx="4930140" cy="622300"/>
          </a:xfrm>
          <a:prstGeom prst="rect">
            <a:avLst/>
          </a:prstGeom>
        </p:spPr>
      </p:pic>
      <p:sp>
        <p:nvSpPr>
          <p:cNvPr id="4" name="文本框 3"/>
          <p:cNvSpPr txBox="1"/>
          <p:nvPr/>
        </p:nvSpPr>
        <p:spPr>
          <a:xfrm>
            <a:off x="282575" y="4487545"/>
            <a:ext cx="514032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custom_check_box_widget：自定义复选框</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6" name="文本框 5"/>
          <p:cNvSpPr txBox="1"/>
          <p:nvPr/>
        </p:nvSpPr>
        <p:spPr>
          <a:xfrm>
            <a:off x="290830" y="4838700"/>
            <a:ext cx="3335020" cy="2030095"/>
          </a:xfrm>
          <a:prstGeom prst="rect">
            <a:avLst/>
          </a:prstGeom>
          <a:noFill/>
        </p:spPr>
        <p:txBody>
          <a:bodyPr wrap="square" rtlCol="0" anchor="t">
            <a:spAutoFit/>
          </a:bodyPr>
          <a:p>
            <a:r>
              <a:rPr lang="zh-CN" altLang="en-US" sz="1400"/>
              <a:t>const CustomCheckboxWidget({</a:t>
            </a:r>
            <a:endParaRPr lang="zh-CN" altLang="en-US" sz="1400"/>
          </a:p>
          <a:p>
            <a:r>
              <a:rPr lang="zh-CN" altLang="en-US" sz="1400"/>
              <a:t>    Key? key,</a:t>
            </a:r>
            <a:endParaRPr lang="zh-CN" altLang="en-US" sz="1400"/>
          </a:p>
          <a:p>
            <a:r>
              <a:rPr lang="zh-CN" altLang="en-US" sz="1400"/>
              <a:t>    this.strokeWidth = 1.0,</a:t>
            </a:r>
            <a:endParaRPr lang="zh-CN" altLang="en-US" sz="1400"/>
          </a:p>
          <a:p>
            <a:r>
              <a:rPr lang="zh-CN" altLang="en-US" sz="1400"/>
              <a:t>    this.value = false,</a:t>
            </a:r>
            <a:endParaRPr lang="zh-CN" altLang="en-US" sz="1400"/>
          </a:p>
          <a:p>
            <a:r>
              <a:rPr lang="zh-CN" altLang="en-US" sz="1400"/>
              <a:t>    this.strokeColor = Colors.white,</a:t>
            </a:r>
            <a:endParaRPr lang="zh-CN" altLang="en-US" sz="1400"/>
          </a:p>
          <a:p>
            <a:r>
              <a:rPr lang="zh-CN" altLang="en-US" sz="1400"/>
              <a:t>    this.fillColor = kMainBlue,</a:t>
            </a:r>
            <a:endParaRPr lang="zh-CN" altLang="en-US" sz="1400"/>
          </a:p>
          <a:p>
            <a:r>
              <a:rPr lang="zh-CN" altLang="en-US" sz="1400"/>
              <a:t>    this.radius = 1.0,</a:t>
            </a:r>
            <a:endParaRPr lang="zh-CN" altLang="en-US" sz="1400"/>
          </a:p>
          <a:p>
            <a:r>
              <a:rPr lang="zh-CN" altLang="en-US" sz="1400"/>
              <a:t>    this.onChanged,</a:t>
            </a:r>
            <a:endParaRPr lang="zh-CN" altLang="en-US" sz="1400"/>
          </a:p>
          <a:p>
            <a:r>
              <a:rPr lang="zh-CN" altLang="en-US" sz="1400"/>
              <a:t>  }) : super(key: key);</a:t>
            </a:r>
            <a:endParaRPr lang="zh-CN" altLang="en-US" sz="1400"/>
          </a:p>
        </p:txBody>
      </p:sp>
      <p:sp>
        <p:nvSpPr>
          <p:cNvPr id="7" name="文本框 6"/>
          <p:cNvSpPr txBox="1"/>
          <p:nvPr/>
        </p:nvSpPr>
        <p:spPr>
          <a:xfrm>
            <a:off x="3527425" y="4855845"/>
            <a:ext cx="3791585" cy="1599565"/>
          </a:xfrm>
          <a:prstGeom prst="rect">
            <a:avLst/>
          </a:prstGeom>
          <a:noFill/>
        </p:spPr>
        <p:txBody>
          <a:bodyPr wrap="square" rtlCol="0" anchor="t">
            <a:spAutoFit/>
          </a:bodyPr>
          <a:p>
            <a:r>
              <a:rPr lang="zh-CN" altLang="en-US" sz="1400">
                <a:sym typeface="+mn-ea"/>
              </a:rPr>
              <a:t>调用实例：CustomCheckboxWidget(</a:t>
            </a:r>
            <a:endParaRPr lang="zh-CN" altLang="en-US" sz="1400">
              <a:sym typeface="+mn-ea"/>
            </a:endParaRPr>
          </a:p>
          <a:p>
            <a:r>
              <a:rPr lang="zh-CN" altLang="en-US" sz="1400"/>
              <a:t>                  value: </a:t>
            </a:r>
            <a:r>
              <a:rPr lang="en-US" altLang="zh-CN" sz="1400"/>
              <a:t>false</a:t>
            </a:r>
            <a:r>
              <a:rPr lang="zh-CN" altLang="en-US" sz="1400"/>
              <a:t>,</a:t>
            </a:r>
            <a:endParaRPr lang="zh-CN" altLang="en-US" sz="1400"/>
          </a:p>
          <a:p>
            <a:r>
              <a:rPr lang="zh-CN" altLang="en-US" sz="1400"/>
              <a:t>                  radius: 1,</a:t>
            </a:r>
            <a:endParaRPr lang="zh-CN" altLang="en-US" sz="1400"/>
          </a:p>
          <a:p>
            <a:r>
              <a:rPr lang="zh-CN" altLang="en-US" sz="1400"/>
              <a:t>                  onChanged: (bool value) {</a:t>
            </a:r>
            <a:endParaRPr lang="zh-CN" altLang="en-US" sz="1400"/>
          </a:p>
          <a:p>
            <a:r>
              <a:rPr lang="zh-CN" altLang="en-US" sz="1400"/>
              <a:t>                 </a:t>
            </a:r>
            <a:r>
              <a:rPr lang="en-US" altLang="zh-CN" sz="1400"/>
              <a:t>	xxx</a:t>
            </a:r>
            <a:r>
              <a:rPr lang="zh-CN" altLang="en-US" sz="1400"/>
              <a:t>                  </a:t>
            </a:r>
            <a:endParaRPr lang="zh-CN" altLang="en-US" sz="1400"/>
          </a:p>
          <a:p>
            <a:r>
              <a:rPr lang="en-US" altLang="zh-CN" sz="1400"/>
              <a:t>	      </a:t>
            </a:r>
            <a:r>
              <a:rPr lang="zh-CN" altLang="en-US" sz="1400"/>
              <a:t>},</a:t>
            </a:r>
            <a:endParaRPr lang="zh-CN" altLang="en-US" sz="1400"/>
          </a:p>
          <a:p>
            <a:r>
              <a:rPr lang="zh-CN" altLang="en-US" sz="1400"/>
              <a:t>                ),</a:t>
            </a:r>
            <a:endParaRPr lang="zh-CN" altLang="en-US" sz="1400"/>
          </a:p>
        </p:txBody>
      </p:sp>
      <p:pic>
        <p:nvPicPr>
          <p:cNvPr id="8" name="图片 7" descr="WeChatfcbc061a7527ed74d2ef6b580f6b2e17"/>
          <p:cNvPicPr>
            <a:picLocks noChangeAspect="1"/>
          </p:cNvPicPr>
          <p:nvPr/>
        </p:nvPicPr>
        <p:blipFill>
          <a:blip r:embed="rId11"/>
          <a:stretch>
            <a:fillRect/>
          </a:stretch>
        </p:blipFill>
        <p:spPr>
          <a:xfrm>
            <a:off x="7898765" y="5071110"/>
            <a:ext cx="995045" cy="1022350"/>
          </a:xfrm>
          <a:prstGeom prst="rect">
            <a:avLst/>
          </a:prstGeom>
        </p:spPr>
      </p:pic>
      <p:pic>
        <p:nvPicPr>
          <p:cNvPr id="9" name="图片 8" descr="WeChatc707e4b76edd07f14ee01c354dac8a68"/>
          <p:cNvPicPr>
            <a:picLocks noChangeAspect="1"/>
          </p:cNvPicPr>
          <p:nvPr/>
        </p:nvPicPr>
        <p:blipFill>
          <a:blip r:embed="rId12"/>
          <a:stretch>
            <a:fillRect/>
          </a:stretch>
        </p:blipFill>
        <p:spPr>
          <a:xfrm>
            <a:off x="9042400" y="5071745"/>
            <a:ext cx="1038225" cy="102171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4" presetClass="entr" presetSubtype="16" fill="hold" grpId="0" nodeType="withEffect">
                                  <p:stCondLst>
                                    <p:cond delay="0"/>
                                  </p:stCondLst>
                                  <p:childTnLst>
                                    <p:set>
                                      <p:cBhvr>
                                        <p:cTn id="32" dur="500"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500"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par>
                                <p:cTn id="60" presetID="4" presetClass="entr" presetSubtype="16" fill="hold" nodeType="withEffect">
                                  <p:stCondLst>
                                    <p:cond delay="0"/>
                                  </p:stCondLst>
                                  <p:childTnLst>
                                    <p:set>
                                      <p:cBhvr>
                                        <p:cTn id="61" dur="500" fill="hold">
                                          <p:stCondLst>
                                            <p:cond delay="0"/>
                                          </p:stCondLst>
                                        </p:cTn>
                                        <p:tgtEl>
                                          <p:spTgt spid="9"/>
                                        </p:tgtEl>
                                        <p:attrNameLst>
                                          <p:attrName>style.visibility</p:attrName>
                                        </p:attrNameLst>
                                      </p:cBhvr>
                                      <p:to>
                                        <p:strVal val="visible"/>
                                      </p:to>
                                    </p:set>
                                    <p:animEffect transition="in" filter="box(i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3" grpId="0"/>
      <p:bldP spid="4"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47472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base_stateful_page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基</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类</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282575" y="4263390"/>
            <a:ext cx="4275455"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base_pullrefresh_page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基类刷新视图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282575" y="2190115"/>
            <a:ext cx="1035685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带有</a:t>
            </a:r>
            <a:r>
              <a:rPr lang="en-US" altLang="zh-CN" dirty="0">
                <a:solidFill>
                  <a:schemeClr val="tx1">
                    <a:lumMod val="75000"/>
                    <a:lumOff val="25000"/>
                  </a:schemeClr>
                </a:solidFill>
                <a:cs typeface="+mn-ea"/>
                <a:sym typeface="+mn-lt"/>
              </a:rPr>
              <a:t>loading</a:t>
            </a:r>
            <a:r>
              <a:rPr lang="zh-CN" altLang="en-US" dirty="0">
                <a:solidFill>
                  <a:schemeClr val="tx1">
                    <a:lumMod val="75000"/>
                    <a:lumOff val="25000"/>
                  </a:schemeClr>
                </a:solidFill>
                <a:cs typeface="+mn-ea"/>
                <a:sym typeface="+mn-lt"/>
              </a:rPr>
              <a:t>和支持</a:t>
            </a:r>
            <a:r>
              <a:rPr lang="zh-CN" dirty="0">
                <a:solidFill>
                  <a:schemeClr val="tx1">
                    <a:lumMod val="75000"/>
                    <a:lumOff val="25000"/>
                  </a:schemeClr>
                </a:solidFill>
                <a:cs typeface="+mn-ea"/>
                <a:sym typeface="+mn-lt"/>
              </a:rPr>
              <a:t>自定义导航栏、</a:t>
            </a:r>
            <a:r>
              <a:rPr lang="en-US" altLang="zh-CN" dirty="0">
                <a:solidFill>
                  <a:schemeClr val="tx1">
                    <a:lumMod val="75000"/>
                    <a:lumOff val="25000"/>
                  </a:schemeClr>
                </a:solidFill>
                <a:cs typeface="+mn-ea"/>
                <a:sym typeface="+mn-lt"/>
              </a:rPr>
              <a:t>body</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title</a:t>
            </a:r>
            <a:r>
              <a:rPr lang="zh-CN" altLang="en-US" dirty="0">
                <a:solidFill>
                  <a:schemeClr val="tx1">
                    <a:lumMod val="75000"/>
                    <a:lumOff val="25000"/>
                  </a:schemeClr>
                </a:solidFill>
                <a:cs typeface="+mn-ea"/>
                <a:sym typeface="+mn-lt"/>
              </a:rPr>
              <a:t>、返回方法及接口异常的回调处理等功能的基</a:t>
            </a:r>
            <a:r>
              <a:rPr lang="zh-CN" altLang="en-US" dirty="0">
                <a:solidFill>
                  <a:schemeClr val="tx1">
                    <a:lumMod val="75000"/>
                    <a:lumOff val="25000"/>
                  </a:schemeClr>
                </a:solidFill>
                <a:cs typeface="+mn-ea"/>
                <a:sym typeface="+mn-lt"/>
              </a:rPr>
              <a:t>类视图。</a:t>
            </a:r>
            <a:endParaRPr lang="zh-CN" altLang="en-US" dirty="0">
              <a:solidFill>
                <a:schemeClr val="tx1">
                  <a:lumMod val="75000"/>
                  <a:lumOff val="25000"/>
                </a:schemeClr>
              </a:solidFill>
              <a:cs typeface="+mn-ea"/>
              <a:sym typeface="+mn-lt"/>
            </a:endParaRPr>
          </a:p>
        </p:txBody>
      </p:sp>
      <p:sp>
        <p:nvSpPr>
          <p:cNvPr id="9" name="文本框 8"/>
          <p:cNvSpPr txBox="1"/>
          <p:nvPr/>
        </p:nvSpPr>
        <p:spPr>
          <a:xfrm>
            <a:off x="282575" y="4715510"/>
            <a:ext cx="7132320" cy="368300"/>
          </a:xfrm>
          <a:prstGeom prst="rect">
            <a:avLst/>
          </a:prstGeom>
          <a:noFill/>
        </p:spPr>
        <p:txBody>
          <a:bodyPr wrap="none" rtlCol="0" anchor="t">
            <a:spAutoFit/>
          </a:bodyPr>
          <a:p>
            <a:pPr algn="l"/>
            <a:r>
              <a:rPr lang="zh-CN" dirty="0">
                <a:solidFill>
                  <a:schemeClr val="tx1">
                    <a:lumMod val="75000"/>
                    <a:lumOff val="25000"/>
                  </a:schemeClr>
                </a:solidFill>
                <a:cs typeface="+mn-ea"/>
                <a:sym typeface="+mn-lt"/>
              </a:rPr>
              <a:t>基于</a:t>
            </a:r>
            <a:r>
              <a:rPr dirty="0">
                <a:cs typeface="+mn-ea"/>
                <a:sym typeface="+mn-lt"/>
              </a:rPr>
              <a:t>base_stateful_page</a:t>
            </a:r>
            <a:r>
              <a:rPr lang="zh-CN" dirty="0">
                <a:cs typeface="+mn-ea"/>
                <a:sym typeface="+mn-lt"/>
              </a:rPr>
              <a:t>加入了上拉加载和下拉刷新以及空数据视图</a:t>
            </a:r>
            <a:endParaRPr lang="zh-CN" dirty="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工具类：</a:t>
            </a:r>
            <a:endParaRPr lang="en-US" altLang="zh-CN"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sp_utils: </a:t>
            </a:r>
            <a:r>
              <a:rPr lang="zh-CN" altLang="en-US" sz="1600" dirty="0">
                <a:solidFill>
                  <a:schemeClr val="tx1">
                    <a:lumMod val="75000"/>
                    <a:lumOff val="25000"/>
                  </a:schemeClr>
                </a:solidFill>
                <a:cs typeface="+mn-ea"/>
                <a:sym typeface="+mn-lt"/>
              </a:rPr>
              <a:t>轻量级缓存工具类</a:t>
            </a: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拓展类：</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additive="base">
                                        <p:cTn id="34" dur="500" fill="hold"/>
                                        <p:tgtEl>
                                          <p:spTgt spid="80"/>
                                        </p:tgtEl>
                                        <p:attrNameLst>
                                          <p:attrName>ppt_x</p:attrName>
                                        </p:attrNameLst>
                                      </p:cBhvr>
                                      <p:tavLst>
                                        <p:tav tm="0">
                                          <p:val>
                                            <p:strVal val="#ppt_x"/>
                                          </p:val>
                                        </p:tav>
                                        <p:tav tm="100000">
                                          <p:val>
                                            <p:strVal val="#ppt_x"/>
                                          </p:val>
                                        </p:tav>
                                      </p:tavLst>
                                    </p:anim>
                                    <p:anim calcmode="lin" valueType="num">
                                      <p:cBhvr additive="base">
                                        <p:cTn id="3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105535"/>
            <a:chOff x="382291" y="2363229"/>
            <a:chExt cx="2021232" cy="1105535"/>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645160"/>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74310" y="1256665"/>
            <a:ext cx="1644015" cy="398780"/>
          </a:xfrm>
          <a:prstGeom prst="rect">
            <a:avLst/>
          </a:prstGeom>
          <a:solidFill>
            <a:srgbClr val="00414D"/>
          </a:solidFill>
          <a:ln>
            <a:noFill/>
          </a:ln>
        </p:spPr>
        <p:txBody>
          <a:bodyPr wrap="square" rtlCol="0">
            <a:spAutoFit/>
          </a:bodyPr>
          <a:lstStyle/>
          <a:p>
            <a:pPr algn="ct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主要负责了</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pic>
        <p:nvPicPr>
          <p:cNvPr id="79" name="图片 78" descr="觅知网543666666666"/>
          <p:cNvPicPr>
            <a:picLocks noChangeAspect="1"/>
          </p:cNvPicPr>
          <p:nvPr/>
        </p:nvPicPr>
        <p:blipFill>
          <a:blip r:embed="rId1"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2"/>
          <a:stretch>
            <a:fillRect/>
          </a:stretch>
        </p:blipFill>
        <p:spPr>
          <a:xfrm>
            <a:off x="5848985" y="2038985"/>
            <a:ext cx="6109335" cy="3656330"/>
          </a:xfrm>
          <a:prstGeom prst="rect">
            <a:avLst/>
          </a:prstGeom>
        </p:spPr>
      </p:pic>
      <p:sp>
        <p:nvSpPr>
          <p:cNvPr id="80" name="矩形: 圆角 13"/>
          <p:cNvSpPr/>
          <p:nvPr/>
        </p:nvSpPr>
        <p:spPr>
          <a:xfrm>
            <a:off x="331470" y="1037590"/>
            <a:ext cx="2477770" cy="512445"/>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hangingPunct="1">
              <a:lnSpc>
                <a:spcPct val="100000"/>
              </a:lnSpc>
              <a:spcBef>
                <a:spcPct val="0"/>
              </a:spcBef>
              <a:buFontTx/>
              <a:buNone/>
            </a:pPr>
            <a:r>
              <a:rPr lang="en-US" altLang="zh-CN" dirty="0">
                <a:cs typeface="+mn-ea"/>
                <a:sym typeface="+mn-lt"/>
              </a:rPr>
              <a:t>flutter</a:t>
            </a:r>
            <a:r>
              <a:rPr lang="zh-CN" altLang="en-US" dirty="0">
                <a:cs typeface="+mn-ea"/>
                <a:sym typeface="+mn-lt"/>
              </a:rPr>
              <a:t>开发能力的提升</a:t>
            </a:r>
            <a:endParaRPr lang="zh-CN" altLang="en-US" dirty="0">
              <a:cs typeface="+mn-ea"/>
              <a:sym typeface="+mn-lt"/>
            </a:endParaRPr>
          </a:p>
        </p:txBody>
      </p:sp>
      <p:sp>
        <p:nvSpPr>
          <p:cNvPr id="2" name="文本框 1"/>
          <p:cNvSpPr txBox="1"/>
          <p:nvPr/>
        </p:nvSpPr>
        <p:spPr>
          <a:xfrm>
            <a:off x="331470" y="1725930"/>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grpSp>
        <p:nvGrpSpPr>
          <p:cNvPr id="3" name="PA-组合 1"/>
          <p:cNvGrpSpPr/>
          <p:nvPr>
            <p:custDataLst>
              <p:tags r:id="rId3"/>
            </p:custDataLst>
          </p:nvPr>
        </p:nvGrpSpPr>
        <p:grpSpPr>
          <a:xfrm>
            <a:off x="133285" y="122607"/>
            <a:ext cx="3270250" cy="612140"/>
            <a:chOff x="2929825" y="2345107"/>
            <a:chExt cx="3270250" cy="612140"/>
          </a:xfrm>
        </p:grpSpPr>
        <p:sp>
          <p:nvSpPr>
            <p:cNvPr id="4" name="PA-矩形 19"/>
            <p:cNvSpPr>
              <a:spLocks noChangeArrowheads="1"/>
            </p:cNvSpPr>
            <p:nvPr>
              <p:custDataLst>
                <p:tags r:id="rId4"/>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5" name="组合 4"/>
            <p:cNvGrpSpPr/>
            <p:nvPr/>
          </p:nvGrpSpPr>
          <p:grpSpPr>
            <a:xfrm>
              <a:off x="2929825" y="2373682"/>
              <a:ext cx="512416" cy="583565"/>
              <a:chOff x="6233623" y="1942246"/>
              <a:chExt cx="882438" cy="1004963"/>
            </a:xfrm>
          </p:grpSpPr>
          <p:sp>
            <p:nvSpPr>
              <p:cNvPr id="6" name="PA-椭圆 46"/>
              <p:cNvSpPr/>
              <p:nvPr>
                <p:custDataLst>
                  <p:tags r:id="rId5"/>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 name="PA-文本框 47"/>
              <p:cNvSpPr txBox="1"/>
              <p:nvPr>
                <p:custDataLst>
                  <p:tags r:id="rId6"/>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randombar(horizontal)">
                                      <p:cBhvr>
                                        <p:cTn id="13" dur="500"/>
                                        <p:tgtEl>
                                          <p:spTgt spid="8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1"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in)">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3007995" cy="460375"/>
          </a:xfrm>
          <a:prstGeom prst="rect">
            <a:avLst/>
          </a:prstGeom>
          <a:effectLst/>
        </p:spPr>
        <p:txBody>
          <a:bodyPr wrap="square">
            <a:spAutoFit/>
          </a:bodyPr>
          <a:lstStyle/>
          <a:p>
            <a:pPr eaLnBrk="1" hangingPunct="1">
              <a:lnSpc>
                <a:spcPct val="100000"/>
              </a:lnSpc>
              <a:spcBef>
                <a:spcPct val="0"/>
              </a:spcBef>
              <a:buFontTx/>
              <a:buNone/>
            </a:pPr>
            <a:r>
              <a:rPr lang="zh-CN" altLang="en-US" sz="2400"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sz="24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eaLnBrk="1" hangingPunct="1">
              <a:lnSpc>
                <a:spcPct val="100000"/>
              </a:lnSpc>
              <a:spcBef>
                <a:spcPct val="0"/>
              </a:spcBef>
              <a:buFontTx/>
              <a:buNone/>
            </a:pPr>
            <a:r>
              <a:rPr lang="zh-CN" altLang="en-US" sz="2400"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sz="24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circle(in)">
                                      <p:cBhvr>
                                        <p:cTn id="31" dur="20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circle(in)">
                                      <p:cBhvr>
                                        <p:cTn id="3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40.xml><?xml version="1.0" encoding="utf-8"?>
<p:tagLst xmlns:p="http://schemas.openxmlformats.org/presentationml/2006/main">
  <p:tag name="PA" val="v5.2.9"/>
</p:tagLst>
</file>

<file path=ppt/tags/tag141.xml><?xml version="1.0" encoding="utf-8"?>
<p:tagLst xmlns:p="http://schemas.openxmlformats.org/presentationml/2006/main">
  <p:tag name="PA" val="v5.2.9"/>
</p:tagLst>
</file>

<file path=ppt/tags/tag142.xml><?xml version="1.0" encoding="utf-8"?>
<p:tagLst xmlns:p="http://schemas.openxmlformats.org/presentationml/2006/main">
  <p:tag name="PA" val="v5.2.9"/>
</p:tagLst>
</file>

<file path=ppt/tags/tag143.xml><?xml version="1.0" encoding="utf-8"?>
<p:tagLst xmlns:p="http://schemas.openxmlformats.org/presentationml/2006/main">
  <p:tag name="PA" val="v5.2.9"/>
</p:tagLst>
</file>

<file path=ppt/tags/tag144.xml><?xml version="1.0" encoding="utf-8"?>
<p:tagLst xmlns:p="http://schemas.openxmlformats.org/presentationml/2006/main">
  <p:tag name="PA" val="v5.2.9"/>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PA" val="v5.2.9"/>
</p:tagLst>
</file>

<file path=ppt/tags/tag147.xml><?xml version="1.0" encoding="utf-8"?>
<p:tagLst xmlns:p="http://schemas.openxmlformats.org/presentationml/2006/main">
  <p:tag name="PA" val="v5.2.9"/>
</p:tagLst>
</file>

<file path=ppt/tags/tag148.xml><?xml version="1.0" encoding="utf-8"?>
<p:tagLst xmlns:p="http://schemas.openxmlformats.org/presentationml/2006/main">
  <p:tag name="PA" val="v5.2.9"/>
</p:tagLst>
</file>

<file path=ppt/tags/tag149.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50.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7068</Words>
  <Application>WPS 文字</Application>
  <PresentationFormat>宽屏</PresentationFormat>
  <Paragraphs>541</Paragraphs>
  <Slides>35</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35</vt:i4>
      </vt:variant>
    </vt:vector>
  </HeadingPairs>
  <TitlesOfParts>
    <vt:vector size="51"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44</cp:revision>
  <dcterms:created xsi:type="dcterms:W3CDTF">2023-05-22T06:05:22Z</dcterms:created>
  <dcterms:modified xsi:type="dcterms:W3CDTF">2023-05-22T06:05:22Z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